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7"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346" autoAdjust="0"/>
  </p:normalViewPr>
  <p:slideViewPr>
    <p:cSldViewPr>
      <p:cViewPr varScale="1">
        <p:scale>
          <a:sx n="57" d="100"/>
          <a:sy n="57" d="100"/>
        </p:scale>
        <p:origin x="169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341497-7A16-48F8-BF9D-001FEFB77496}" type="datetimeFigureOut">
              <a:rPr lang="en-US" smtClean="0"/>
              <a:t>04-Sep-19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DD71D3-72B7-4823-A559-9C2891444732}" type="slidenum">
              <a:rPr lang="en-US" smtClean="0"/>
              <a:t>‹#›</a:t>
            </a:fld>
            <a:endParaRPr lang="en-US"/>
          </a:p>
        </p:txBody>
      </p:sp>
    </p:spTree>
    <p:extLst>
      <p:ext uri="{BB962C8B-B14F-4D97-AF65-F5344CB8AC3E}">
        <p14:creationId xmlns:p14="http://schemas.microsoft.com/office/powerpoint/2010/main" val="179930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itchFamily="34" charset="0"/>
              <a:buNone/>
            </a:pPr>
            <a:r>
              <a:rPr lang="en-US" sz="1200" dirty="0">
                <a:latin typeface="Times New Roman" pitchFamily="18" charset="0"/>
                <a:cs typeface="Times New Roman" pitchFamily="18" charset="0"/>
              </a:rPr>
              <a:t>The presentation will focus on the creation of a business plan for an organization that is seeking to enter a global market that they have previously not ventured into before. Wal-Mart is a multinational company that operates a chain of discount stores, grocery stores and hypermarkets.it has been in operation for several years now with its headquarters being in America. The company has other branches in Canada, japan, united kingdom and India. The management of the company is seeking to venture into  the angus beef market  that will see them supply the beef to various markets across the country. Therefore we will come up with a business plan that will entail the description of the business and industry,technology.marketing,financial,production,organizational and  operations plan.</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2</a:t>
            </a:fld>
            <a:endParaRPr lang="en-US"/>
          </a:p>
        </p:txBody>
      </p:sp>
    </p:spTree>
    <p:extLst>
      <p:ext uri="{BB962C8B-B14F-4D97-AF65-F5344CB8AC3E}">
        <p14:creationId xmlns:p14="http://schemas.microsoft.com/office/powerpoint/2010/main" val="1061092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itchFamily="34" charset="0"/>
              <a:buNone/>
            </a:pPr>
            <a:r>
              <a:rPr lang="en-US" sz="1200" dirty="0"/>
              <a:t>Walmart deals with retailing of various goods that are of a wide range under one roof. Most of the Walmart stores are hypermarkets which have both a department store and a supermarket under one roof. Therefore, the business that the company engages in include activities such as selling the variety of products in its stores and supermarkets to customers who visit their stores. Currently, Walmart has taken root in the United Sates of America but seeks to expand to a global market  in a European country where it has never done business before. The aim of the company is to create their own end to end supply chain that will be selling the beef to the customers and also export some of them. </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3</a:t>
            </a:fld>
            <a:endParaRPr lang="en-US"/>
          </a:p>
        </p:txBody>
      </p:sp>
    </p:spTree>
    <p:extLst>
      <p:ext uri="{BB962C8B-B14F-4D97-AF65-F5344CB8AC3E}">
        <p14:creationId xmlns:p14="http://schemas.microsoft.com/office/powerpoint/2010/main" val="3376468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itchFamily="34" charset="0"/>
              <a:buNone/>
            </a:pPr>
            <a:r>
              <a:rPr lang="en-US" sz="1200" dirty="0"/>
              <a:t>The retail industry in the global market seems to be taking a shift from the physical retailers to online retailers. However, the industry is characterized by businesses that pool together a variety of products to provide their customers with everything they might needs from groceries to electronics under one roof or one website. The beef industry is one that currently has a lot of demand due to the large consumption that is being witnessed across the world. The uptake of beef has increased tremendously and this has resulted into several grocery stores opting to supply the market. There are several different ways that beef can be consumed and thus Wal-Mart will be trying to offer quality beef cuts to their customers. The industry has seen a lot of increased competition and thus Wal-Mart will be seeking to  increase their reputation by offering this product to the customers at their convenience</a:t>
            </a:r>
            <a:r>
              <a:rPr lang="en-US" dirty="0"/>
              <a:t>.</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4</a:t>
            </a:fld>
            <a:endParaRPr lang="en-US"/>
          </a:p>
        </p:txBody>
      </p:sp>
    </p:spTree>
    <p:extLst>
      <p:ext uri="{BB962C8B-B14F-4D97-AF65-F5344CB8AC3E}">
        <p14:creationId xmlns:p14="http://schemas.microsoft.com/office/powerpoint/2010/main" val="3434230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itchFamily="34" charset="0"/>
              <a:buNone/>
            </a:pPr>
            <a:r>
              <a:rPr lang="en-US" sz="1200" dirty="0"/>
              <a:t>In order to create a successful business plan, there is need to ensure that the plan that is put forward in terms of technology is one that is effective and which will bring quality to the business. The company needs to ensure that they have set up an information technology department that will be in charge of overseeing the technical issues of the business. This will involve having a website that will be used in promoting of the business and which will offer the customers an opportunity to order for the products. The website will run 24 hours in order to conform to the demands of the modern market. The company will also need to procure several advanced equipment's that will be used in the preservation of the beef cuts. This is  to ensure that the beef does not go bad and thus create a lot of loses. (Dale, 2019).</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5</a:t>
            </a:fld>
            <a:endParaRPr lang="en-US"/>
          </a:p>
        </p:txBody>
      </p:sp>
    </p:spTree>
    <p:extLst>
      <p:ext uri="{BB962C8B-B14F-4D97-AF65-F5344CB8AC3E}">
        <p14:creationId xmlns:p14="http://schemas.microsoft.com/office/powerpoint/2010/main" val="2127920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itchFamily="34" charset="0"/>
              <a:buNone/>
            </a:pPr>
            <a:r>
              <a:rPr lang="en-US" sz="1200" dirty="0"/>
              <a:t>Marketing is very critical for any business and thus Wal-Mart will not be an exception. The company will have to create a market plan that will be able to advertise well their products. There are a lot of stakeholders in the beef industry and therefore the company has to ensure that they stand out among the competitors. The marketing plan will therefore entail elaborating to the customers on why the beef cuts that they are offering are different from those of the competitors. This will include on the extras that they have added to the beef in order to enhance the quality (Flores, Horton, Jones, Mouton, &amp; Rios, 2017). The marketing plan will also involve targeting the customers that normally visit the hypermarkets. These people do their shopping at once and thus offering  them the chance to purchase beef in the hyper markets will bring about a lot of convenience to them. They will be able to purchase all this at once instead of looking elsewhere.</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6</a:t>
            </a:fld>
            <a:endParaRPr lang="en-US"/>
          </a:p>
        </p:txBody>
      </p:sp>
    </p:spTree>
    <p:extLst>
      <p:ext uri="{BB962C8B-B14F-4D97-AF65-F5344CB8AC3E}">
        <p14:creationId xmlns:p14="http://schemas.microsoft.com/office/powerpoint/2010/main" val="3308901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itchFamily="34" charset="0"/>
              <a:buNone/>
            </a:pPr>
            <a:r>
              <a:rPr lang="en-US" sz="1200" dirty="0"/>
              <a:t>Finance is a critical part of the company. Therefore, there needs to be an elaborate plan that will ensure that the business its running well and that there are no financial hitches along the way. The company has already established itself and therefore they will need to divert some of the profits that they are currently enjoying in order to set up this business. They will set up the supply chain stores through the use of the resources that they already have. Also, the company needs to ensure that the finances that will be used will be reasonable in relation to the expected returns that they will be hoping to achieve from the business. The company will also ensure that they will be able to cover their costs which apart from the operational cost will also include the taxes  that they will  have to pay and any debt that they will be having (</a:t>
            </a:r>
            <a:r>
              <a:rPr lang="en-US" sz="1200" dirty="0" err="1"/>
              <a:t>Dintenfass</a:t>
            </a:r>
            <a:r>
              <a:rPr lang="en-US" sz="1200" dirty="0"/>
              <a:t>,  </a:t>
            </a:r>
            <a:r>
              <a:rPr lang="en-US" sz="1200" dirty="0" err="1"/>
              <a:t>Grigg</a:t>
            </a:r>
            <a:r>
              <a:rPr lang="en-US" sz="1200" dirty="0"/>
              <a:t>, Jones-McFadden,, Connolly, Terrill, </a:t>
            </a:r>
            <a:r>
              <a:rPr lang="en-US" sz="1200" dirty="0" err="1"/>
              <a:t>Bahri</a:t>
            </a:r>
            <a:r>
              <a:rPr lang="en-US" sz="1200" dirty="0"/>
              <a:t>,  &amp; </a:t>
            </a:r>
            <a:r>
              <a:rPr lang="en-US" sz="1200" dirty="0" err="1"/>
              <a:t>Patnaik</a:t>
            </a:r>
            <a:r>
              <a:rPr lang="en-US" sz="1200" dirty="0"/>
              <a:t>, 2016)</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7</a:t>
            </a:fld>
            <a:endParaRPr lang="en-US"/>
          </a:p>
        </p:txBody>
      </p:sp>
    </p:spTree>
    <p:extLst>
      <p:ext uri="{BB962C8B-B14F-4D97-AF65-F5344CB8AC3E}">
        <p14:creationId xmlns:p14="http://schemas.microsoft.com/office/powerpoint/2010/main" val="1855070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sz="1200" dirty="0"/>
              <a:t>Production plan involves the utilization of the available resources to serve different aspects of the business. The production plan here will include the setting up of a series of events that will be critical in the delivery of the beef cuts. This will include carrying out a demand forecast that will help the company in determining the number of beef cuts that they will need to produce in order to satisfy the market. There will also be the need to create a production schedule that will determine how the production will take place. This is based on the availability of the materials that will be used in the production. The plan will also involve ensuring that the system created will be able to have its own evaluation and controls. This will be important in alerting the company of areas that are lacking efficiency in the production of beef cuts and be able to provide an immediate solution ( </a:t>
            </a:r>
            <a:r>
              <a:rPr lang="en-US" sz="1200" dirty="0" err="1"/>
              <a:t>Rewers</a:t>
            </a:r>
            <a:r>
              <a:rPr lang="en-US" sz="1200" dirty="0"/>
              <a:t>,  </a:t>
            </a:r>
            <a:r>
              <a:rPr lang="en-US" sz="1200" dirty="0" err="1"/>
              <a:t>Trojanowska</a:t>
            </a:r>
            <a:r>
              <a:rPr lang="en-US" sz="1200" dirty="0"/>
              <a:t>,  </a:t>
            </a:r>
            <a:r>
              <a:rPr lang="en-US" sz="1200" dirty="0" err="1"/>
              <a:t>Diakun</a:t>
            </a:r>
            <a:r>
              <a:rPr lang="en-US" sz="1200" dirty="0"/>
              <a:t>, Rocha,&amp; Reis, 2018).</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8</a:t>
            </a:fld>
            <a:endParaRPr lang="en-US"/>
          </a:p>
        </p:txBody>
      </p:sp>
    </p:spTree>
    <p:extLst>
      <p:ext uri="{BB962C8B-B14F-4D97-AF65-F5344CB8AC3E}">
        <p14:creationId xmlns:p14="http://schemas.microsoft.com/office/powerpoint/2010/main" val="3750738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itchFamily="34" charset="0"/>
              <a:buNone/>
            </a:pPr>
            <a:r>
              <a:rPr lang="en-US" sz="1200" dirty="0"/>
              <a:t>Organizational plan is basically the aligning of the organization structure with that of the objectives of the company. In doing this, the company will have to ensure that they recruit the right number of staff to handle the services that they will provide. The plan shall include the assigning of each of the duties to particular employees who will be tasked with ensuring that the  company meets its objectives. Wal-Mart will also need to ensure that there is a clear chain of command that will ensure that the organization policies are communicated effectively to all the relevant staffs. There will also be the need to allocate resources efficiently among the various production units. This is important to ensure that all the  relevant departments that are tasked with ensuring the production and selling of the beef cuts are working at their optimum level (Fernandez &amp; Rainey, 2017). </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9</a:t>
            </a:fld>
            <a:endParaRPr lang="en-US"/>
          </a:p>
        </p:txBody>
      </p:sp>
    </p:spTree>
    <p:extLst>
      <p:ext uri="{BB962C8B-B14F-4D97-AF65-F5344CB8AC3E}">
        <p14:creationId xmlns:p14="http://schemas.microsoft.com/office/powerpoint/2010/main" val="189742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itchFamily="34" charset="0"/>
              <a:buNone/>
            </a:pPr>
            <a:r>
              <a:rPr lang="en-US" sz="1200" dirty="0"/>
              <a:t>Operational plan is essential in that it provides the company with a clear roadmap of the things that need to be carried out for the success of the business. In venturing into this beef market, the company will have to outline the various responsibilities that they will be required to undertake and the goals that they aim to achieve. They need to set up quality standards that will be critical in the production and delivery of the beef cuts. They will have to stick to these standards  in order for them to be competitive. Also, the operation plan will include  undertaking a risk management plan for the beef business in order to identify areas that may pose a big challenge to them. Furthermore, the company will need to establish key targets and performance indicators that will enable them to know how the business will be fairing on in comparison to the other players in the market ( García-Ramos  &amp; Martínez-</a:t>
            </a:r>
            <a:r>
              <a:rPr lang="en-US" sz="1200" dirty="0" err="1"/>
              <a:t>Campillo</a:t>
            </a:r>
            <a:r>
              <a:rPr lang="en-US" sz="1200" dirty="0"/>
              <a:t>, 2017). </a:t>
            </a:r>
          </a:p>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10</a:t>
            </a:fld>
            <a:endParaRPr lang="en-US"/>
          </a:p>
        </p:txBody>
      </p:sp>
    </p:spTree>
    <p:extLst>
      <p:ext uri="{BB962C8B-B14F-4D97-AF65-F5344CB8AC3E}">
        <p14:creationId xmlns:p14="http://schemas.microsoft.com/office/powerpoint/2010/main" val="2786555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DD71D3-72B7-4823-A559-9C2891444732}" type="slidenum">
              <a:rPr lang="en-US" smtClean="0"/>
              <a:t>11</a:t>
            </a:fld>
            <a:endParaRPr lang="en-US"/>
          </a:p>
        </p:txBody>
      </p:sp>
    </p:spTree>
    <p:extLst>
      <p:ext uri="{BB962C8B-B14F-4D97-AF65-F5344CB8AC3E}">
        <p14:creationId xmlns:p14="http://schemas.microsoft.com/office/powerpoint/2010/main" val="3259586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1AA2A8C-A2E6-4D4B-941C-8045D3B22A2A}" type="datetimeFigureOut">
              <a:rPr lang="en-US" smtClean="0"/>
              <a:t>04-Sep-19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1435447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AA2A8C-A2E6-4D4B-941C-8045D3B22A2A}" type="datetimeFigureOut">
              <a:rPr lang="en-US" smtClean="0"/>
              <a:t>04-Sep-19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1193089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AA2A8C-A2E6-4D4B-941C-8045D3B22A2A}" type="datetimeFigureOut">
              <a:rPr lang="en-US" smtClean="0"/>
              <a:t>04-Sep-19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2993289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AA2A8C-A2E6-4D4B-941C-8045D3B22A2A}" type="datetimeFigureOut">
              <a:rPr lang="en-US" smtClean="0"/>
              <a:t>04-Sep-19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203626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AA2A8C-A2E6-4D4B-941C-8045D3B22A2A}" type="datetimeFigureOut">
              <a:rPr lang="en-US" smtClean="0"/>
              <a:t>04-Sep-19</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1362994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AA2A8C-A2E6-4D4B-941C-8045D3B22A2A}" type="datetimeFigureOut">
              <a:rPr lang="en-US" smtClean="0"/>
              <a:t>04-Sep-19</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1588930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AA2A8C-A2E6-4D4B-941C-8045D3B22A2A}" type="datetimeFigureOut">
              <a:rPr lang="en-US" smtClean="0"/>
              <a:t>04-Sep-19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1407504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AA2A8C-A2E6-4D4B-941C-8045D3B22A2A}" type="datetimeFigureOut">
              <a:rPr lang="en-US" smtClean="0"/>
              <a:t>04-Sep-19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245511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AA2A8C-A2E6-4D4B-941C-8045D3B22A2A}" type="datetimeFigureOut">
              <a:rPr lang="en-US" smtClean="0"/>
              <a:t>04-Sep-19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2538448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AA2A8C-A2E6-4D4B-941C-8045D3B22A2A}" type="datetimeFigureOut">
              <a:rPr lang="en-US" smtClean="0"/>
              <a:t>04-Sep-19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1923723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AA2A8C-A2E6-4D4B-941C-8045D3B22A2A}" type="datetimeFigureOut">
              <a:rPr lang="en-US" smtClean="0"/>
              <a:t>04-Sep-19</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DB078C6-05C6-4912-89AC-79B4FB28AC5D}"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85055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1AA2A8C-A2E6-4D4B-941C-8045D3B22A2A}" type="datetimeFigureOut">
              <a:rPr lang="en-US" smtClean="0"/>
              <a:t>04-Sep-19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805166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1AA2A8C-A2E6-4D4B-941C-8045D3B22A2A}" type="datetimeFigureOut">
              <a:rPr lang="en-US" smtClean="0"/>
              <a:t>04-Sep-19</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DB078C6-05C6-4912-89AC-79B4FB28AC5D}"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26844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1AA2A8C-A2E6-4D4B-941C-8045D3B22A2A}" type="datetimeFigureOut">
              <a:rPr lang="en-US" smtClean="0"/>
              <a:t>04-Sep-19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2122556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AA2A8C-A2E6-4D4B-941C-8045D3B22A2A}" type="datetimeFigureOut">
              <a:rPr lang="en-US" smtClean="0"/>
              <a:t>04-Sep-19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1315699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AA2A8C-A2E6-4D4B-941C-8045D3B22A2A}" type="datetimeFigureOut">
              <a:rPr lang="en-US" smtClean="0"/>
              <a:t>04-Sep-19</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DB078C6-05C6-4912-89AC-79B4FB28AC5D}" type="slidenum">
              <a:rPr lang="en-US" smtClean="0"/>
              <a:t>‹#›</a:t>
            </a:fld>
            <a:endParaRPr lang="en-US"/>
          </a:p>
        </p:txBody>
      </p:sp>
    </p:spTree>
    <p:extLst>
      <p:ext uri="{BB962C8B-B14F-4D97-AF65-F5344CB8AC3E}">
        <p14:creationId xmlns:p14="http://schemas.microsoft.com/office/powerpoint/2010/main" val="2858438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F1AA2A8C-A2E6-4D4B-941C-8045D3B22A2A}" type="datetimeFigureOut">
              <a:rPr lang="en-US" smtClean="0"/>
              <a:t>04-Sep-19</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8DB078C6-05C6-4912-89AC-79B4FB28AC5D}" type="slidenum">
              <a:rPr lang="en-US" smtClean="0"/>
              <a:t>‹#›</a:t>
            </a:fld>
            <a:endParaRPr lang="en-US"/>
          </a:p>
        </p:txBody>
      </p:sp>
    </p:spTree>
    <p:extLst>
      <p:ext uri="{BB962C8B-B14F-4D97-AF65-F5344CB8AC3E}">
        <p14:creationId xmlns:p14="http://schemas.microsoft.com/office/powerpoint/2010/main" val="523820057"/>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42C6F-173B-4757-920F-C8482B6C98E9}"/>
              </a:ext>
            </a:extLst>
          </p:cNvPr>
          <p:cNvSpPr>
            <a:spLocks noGrp="1"/>
          </p:cNvSpPr>
          <p:nvPr>
            <p:ph type="ctrTitle"/>
          </p:nvPr>
        </p:nvSpPr>
        <p:spPr>
          <a:xfrm>
            <a:off x="1271774" y="457200"/>
            <a:ext cx="6600451" cy="2262781"/>
          </a:xfrm>
        </p:spPr>
        <p:txBody>
          <a:bodyPr>
            <a:normAutofit/>
          </a:bodyPr>
          <a:lstStyle/>
          <a:p>
            <a:pPr algn="ctr"/>
            <a:r>
              <a:rPr lang="en-US" sz="4800" b="1" dirty="0">
                <a:latin typeface="Times New Roman" panose="02020603050405020304" pitchFamily="18" charset="0"/>
                <a:cs typeface="Times New Roman" panose="02020603050405020304" pitchFamily="18" charset="0"/>
              </a:rPr>
              <a:t>BUSINESS PLAN FOR WAL-MART</a:t>
            </a:r>
          </a:p>
        </p:txBody>
      </p:sp>
      <p:sp>
        <p:nvSpPr>
          <p:cNvPr id="3" name="Subtitle 2">
            <a:extLst>
              <a:ext uri="{FF2B5EF4-FFF2-40B4-BE49-F238E27FC236}">
                <a16:creationId xmlns:a16="http://schemas.microsoft.com/office/drawing/2014/main" id="{008F9EA7-331C-496A-ADC0-F9BAD8081AE3}"/>
              </a:ext>
            </a:extLst>
          </p:cNvPr>
          <p:cNvSpPr>
            <a:spLocks noGrp="1"/>
          </p:cNvSpPr>
          <p:nvPr>
            <p:ph type="subTitle" idx="1"/>
          </p:nvPr>
        </p:nvSpPr>
        <p:spPr>
          <a:xfrm>
            <a:off x="1447800" y="2939878"/>
            <a:ext cx="6600451" cy="1172742"/>
          </a:xfrm>
        </p:spPr>
        <p:txBody>
          <a:bodyPr>
            <a:noAutofit/>
          </a:bodyPr>
          <a:lstStyle/>
          <a:p>
            <a:pPr algn="ctr"/>
            <a:r>
              <a:rPr lang="en-US" sz="3200" dirty="0">
                <a:latin typeface="Times New Roman" panose="02020603050405020304" pitchFamily="18" charset="0"/>
                <a:cs typeface="Times New Roman" panose="02020603050405020304" pitchFamily="18" charset="0"/>
              </a:rPr>
              <a:t>Student’s Name</a:t>
            </a:r>
          </a:p>
          <a:p>
            <a:pPr algn="ctr"/>
            <a:r>
              <a:rPr lang="en-US" sz="3200"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882521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066800"/>
          </a:xfrm>
        </p:spPr>
        <p:txBody>
          <a:bodyPr>
            <a:normAutofit/>
          </a:bodyPr>
          <a:lstStyle/>
          <a:p>
            <a:r>
              <a:rPr lang="en-US" b="1" dirty="0">
                <a:latin typeface="Times New Roman" pitchFamily="18" charset="0"/>
                <a:cs typeface="Times New Roman" pitchFamily="18" charset="0"/>
              </a:rPr>
              <a:t>Introduction</a:t>
            </a:r>
          </a:p>
        </p:txBody>
      </p:sp>
      <p:sp>
        <p:nvSpPr>
          <p:cNvPr id="3" name="Subtitle 2"/>
          <p:cNvSpPr>
            <a:spLocks noGrp="1"/>
          </p:cNvSpPr>
          <p:nvPr>
            <p:ph type="subTitle" idx="1"/>
          </p:nvPr>
        </p:nvSpPr>
        <p:spPr>
          <a:xfrm>
            <a:off x="1295400" y="1981200"/>
            <a:ext cx="6400800" cy="4267200"/>
          </a:xfrm>
        </p:spPr>
        <p:txBody>
          <a:bodyPr>
            <a:noAutofit/>
          </a:bodyPr>
          <a:lstStyle/>
          <a:p>
            <a:pPr marL="285750" indent="-285750" algn="l">
              <a:buFont typeface="Arial" pitchFamily="34" charset="0"/>
              <a:buChar char="•"/>
            </a:pPr>
            <a:r>
              <a:rPr lang="en-US" sz="1600" dirty="0">
                <a:cs typeface="Times New Roman" pitchFamily="18" charset="0"/>
              </a:rPr>
              <a:t>The purpose of this report is to create a business plan.</a:t>
            </a:r>
          </a:p>
          <a:p>
            <a:pPr marL="285750" indent="-285750" algn="l">
              <a:buFont typeface="Arial" pitchFamily="34" charset="0"/>
              <a:buChar char="•"/>
            </a:pPr>
            <a:r>
              <a:rPr lang="en-US" sz="1600" dirty="0">
                <a:cs typeface="Times New Roman" pitchFamily="18" charset="0"/>
              </a:rPr>
              <a:t>The company in focus is venturing into a new market that it has never handled before.</a:t>
            </a:r>
          </a:p>
          <a:p>
            <a:pPr marL="285750" indent="-285750" algn="l">
              <a:buFont typeface="Arial" pitchFamily="34" charset="0"/>
              <a:buChar char="•"/>
            </a:pPr>
            <a:r>
              <a:rPr lang="en-US" sz="1600" dirty="0">
                <a:cs typeface="Times New Roman" pitchFamily="18" charset="0"/>
              </a:rPr>
              <a:t>Wal-Mart is a multinational company that operates a chain of discount stores, grocery stores and hypermarkets.</a:t>
            </a:r>
          </a:p>
          <a:p>
            <a:pPr marL="285750" indent="-285750" algn="l">
              <a:buFont typeface="Arial" pitchFamily="34" charset="0"/>
              <a:buChar char="•"/>
            </a:pPr>
            <a:r>
              <a:rPr lang="en-US" sz="1600" dirty="0">
                <a:cs typeface="Times New Roman" pitchFamily="18" charset="0"/>
              </a:rPr>
              <a:t>It has been in operation for several years now with its headquarters being in the United States of America. </a:t>
            </a:r>
          </a:p>
          <a:p>
            <a:pPr marL="285750" indent="-285750" algn="l">
              <a:buFont typeface="Arial" pitchFamily="34" charset="0"/>
              <a:buChar char="•"/>
            </a:pPr>
            <a:r>
              <a:rPr lang="en-US" sz="1600" dirty="0">
                <a:cs typeface="Times New Roman" pitchFamily="18" charset="0"/>
              </a:rPr>
              <a:t>The company has other branches in Canada, japan, united kingdom and India.</a:t>
            </a:r>
          </a:p>
          <a:p>
            <a:pPr marL="285750" indent="-285750" algn="l">
              <a:buFont typeface="Arial" pitchFamily="34" charset="0"/>
              <a:buChar char="•"/>
            </a:pPr>
            <a:r>
              <a:rPr lang="en-US" sz="1600" dirty="0">
                <a:cs typeface="Times New Roman" pitchFamily="18" charset="0"/>
              </a:rPr>
              <a:t> The management of the company is seeking to venture into  the angus beef market </a:t>
            </a:r>
          </a:p>
          <a:p>
            <a:pPr marL="285750" indent="-285750" algn="l">
              <a:buFont typeface="Arial" pitchFamily="34" charset="0"/>
              <a:buChar char="•"/>
            </a:pPr>
            <a:r>
              <a:rPr lang="en-US" sz="1600" dirty="0">
                <a:cs typeface="Times New Roman" pitchFamily="18" charset="0"/>
              </a:rPr>
              <a:t> The focus will be on the description of the business and industry,technology.marketing,financial,production,organizational and  operations plan</a:t>
            </a:r>
          </a:p>
        </p:txBody>
      </p:sp>
    </p:spTree>
    <p:extLst>
      <p:ext uri="{BB962C8B-B14F-4D97-AF65-F5344CB8AC3E}">
        <p14:creationId xmlns:p14="http://schemas.microsoft.com/office/powerpoint/2010/main" val="194007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90600"/>
            <a:ext cx="7772400" cy="1470025"/>
          </a:xfrm>
        </p:spPr>
        <p:txBody>
          <a:bodyPr>
            <a:normAutofit fontScale="90000"/>
          </a:bodyPr>
          <a:lstStyle/>
          <a:p>
            <a:r>
              <a:rPr lang="en-US" b="1" dirty="0"/>
              <a:t>Description of the business</a:t>
            </a:r>
          </a:p>
        </p:txBody>
      </p:sp>
      <p:sp>
        <p:nvSpPr>
          <p:cNvPr id="3" name="Subtitle 2"/>
          <p:cNvSpPr>
            <a:spLocks noGrp="1"/>
          </p:cNvSpPr>
          <p:nvPr>
            <p:ph type="subTitle" idx="1"/>
          </p:nvPr>
        </p:nvSpPr>
        <p:spPr>
          <a:xfrm>
            <a:off x="1371600" y="2590800"/>
            <a:ext cx="6400800" cy="3276600"/>
          </a:xfrm>
        </p:spPr>
        <p:txBody>
          <a:bodyPr>
            <a:normAutofit lnSpcReduction="10000"/>
          </a:bodyPr>
          <a:lstStyle/>
          <a:p>
            <a:pPr marL="457200" indent="-457200" algn="l">
              <a:buFont typeface="Arial" pitchFamily="34" charset="0"/>
              <a:buChar char="•"/>
            </a:pPr>
            <a:r>
              <a:rPr lang="en-US" sz="1600" dirty="0"/>
              <a:t>Walmart’s business mainly involves retail stores.</a:t>
            </a:r>
          </a:p>
          <a:p>
            <a:pPr marL="457200" indent="-457200" algn="l">
              <a:buFont typeface="Arial" pitchFamily="34" charset="0"/>
              <a:buChar char="•"/>
            </a:pPr>
            <a:r>
              <a:rPr lang="en-US" sz="1600" dirty="0"/>
              <a:t>The retail stores are hypermarkets which contain both department stores and supermarket under one roof.</a:t>
            </a:r>
          </a:p>
          <a:p>
            <a:pPr marL="457200" indent="-457200" algn="l">
              <a:buFont typeface="Arial" pitchFamily="34" charset="0"/>
              <a:buChar char="•"/>
            </a:pPr>
            <a:r>
              <a:rPr lang="en-US" sz="1600" dirty="0"/>
              <a:t>The company seeks to explore a new global market by venturing in the European market</a:t>
            </a:r>
          </a:p>
          <a:p>
            <a:pPr marL="457200" indent="-457200" algn="l">
              <a:buFont typeface="Arial" pitchFamily="34" charset="0"/>
              <a:buChar char="•"/>
            </a:pPr>
            <a:r>
              <a:rPr lang="en-US" sz="1600" dirty="0"/>
              <a:t>The new business seems to be focused more on retailing of beef products along side the variety of products already being sold.</a:t>
            </a:r>
          </a:p>
          <a:p>
            <a:pPr marL="457200" indent="-457200" algn="l">
              <a:buFont typeface="Arial" pitchFamily="34" charset="0"/>
              <a:buChar char="•"/>
            </a:pPr>
            <a:r>
              <a:rPr lang="en-US" sz="1600" dirty="0"/>
              <a:t>Targets customers around the world.</a:t>
            </a:r>
          </a:p>
          <a:p>
            <a:pPr marL="457200" indent="-457200" algn="l">
              <a:buFont typeface="Arial" pitchFamily="34" charset="0"/>
              <a:buChar char="•"/>
            </a:pPr>
            <a:r>
              <a:rPr lang="en-US" sz="1600" dirty="0"/>
              <a:t> The aim of the company is to create their own end to end supply chain . </a:t>
            </a:r>
          </a:p>
        </p:txBody>
      </p:sp>
    </p:spTree>
    <p:extLst>
      <p:ext uri="{BB962C8B-B14F-4D97-AF65-F5344CB8AC3E}">
        <p14:creationId xmlns:p14="http://schemas.microsoft.com/office/powerpoint/2010/main" val="781240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38200"/>
            <a:ext cx="7772400" cy="1470025"/>
          </a:xfrm>
        </p:spPr>
        <p:txBody>
          <a:bodyPr>
            <a:normAutofit fontScale="90000"/>
          </a:bodyPr>
          <a:lstStyle/>
          <a:p>
            <a:r>
              <a:rPr lang="en-US" b="1" dirty="0"/>
              <a:t>Description of the industry</a:t>
            </a:r>
          </a:p>
        </p:txBody>
      </p:sp>
      <p:sp>
        <p:nvSpPr>
          <p:cNvPr id="3" name="Subtitle 2"/>
          <p:cNvSpPr>
            <a:spLocks noGrp="1"/>
          </p:cNvSpPr>
          <p:nvPr>
            <p:ph type="subTitle" idx="1"/>
          </p:nvPr>
        </p:nvSpPr>
        <p:spPr>
          <a:xfrm>
            <a:off x="1219200" y="2438400"/>
            <a:ext cx="6400800" cy="3581400"/>
          </a:xfrm>
        </p:spPr>
        <p:txBody>
          <a:bodyPr>
            <a:normAutofit fontScale="25000" lnSpcReduction="20000"/>
          </a:bodyPr>
          <a:lstStyle/>
          <a:p>
            <a:pPr marL="457200" indent="-457200" algn="l">
              <a:buFont typeface="Arial" pitchFamily="34" charset="0"/>
              <a:buChar char="•"/>
            </a:pPr>
            <a:r>
              <a:rPr lang="en-US" sz="6400" dirty="0"/>
              <a:t>Global retail industry is filled with mixed retailers.</a:t>
            </a:r>
          </a:p>
          <a:p>
            <a:pPr marL="457200" indent="-457200" algn="l">
              <a:buFont typeface="Arial" pitchFamily="34" charset="0"/>
              <a:buChar char="•"/>
            </a:pPr>
            <a:r>
              <a:rPr lang="en-US" sz="6400" dirty="0"/>
              <a:t>People are switching from physical retail stores to online retail shops.</a:t>
            </a:r>
          </a:p>
          <a:p>
            <a:pPr marL="457200" indent="-457200" algn="l">
              <a:buFont typeface="Arial" pitchFamily="34" charset="0"/>
              <a:buChar char="•"/>
            </a:pPr>
            <a:r>
              <a:rPr lang="en-US" sz="6400" dirty="0"/>
              <a:t>The beef industry  has that Walmart seems to get into as it ventures into the new global market has grown tremendously over the years.</a:t>
            </a:r>
          </a:p>
          <a:p>
            <a:pPr marL="457200" indent="-457200" algn="l">
              <a:buFont typeface="Arial" pitchFamily="34" charset="0"/>
              <a:buChar char="•"/>
            </a:pPr>
            <a:r>
              <a:rPr lang="en-US" sz="6400" dirty="0"/>
              <a:t>Most of the businesses are trying to fill the gap that has been created by demand for beef</a:t>
            </a:r>
          </a:p>
          <a:p>
            <a:pPr marL="457200" indent="-457200" algn="l">
              <a:buFont typeface="Arial" pitchFamily="34" charset="0"/>
              <a:buChar char="•"/>
            </a:pPr>
            <a:r>
              <a:rPr lang="en-US" sz="6400" dirty="0"/>
              <a:t>Quality is an important aspect for the success of a company in the industry.</a:t>
            </a:r>
          </a:p>
          <a:p>
            <a:pPr marL="457200" indent="-457200" algn="l">
              <a:buFont typeface="Arial" pitchFamily="34" charset="0"/>
              <a:buChar char="•"/>
            </a:pPr>
            <a:r>
              <a:rPr lang="en-US" sz="6400" dirty="0"/>
              <a:t>There is high competition in the industry.</a:t>
            </a:r>
          </a:p>
          <a:p>
            <a:pPr marL="457200" indent="-457200" algn="l">
              <a:buFont typeface="Arial" pitchFamily="34" charset="0"/>
              <a:buChar char="•"/>
            </a:pPr>
            <a:r>
              <a:rPr lang="en-US" sz="6400" dirty="0"/>
              <a:t>Wal-Mart will be seeking to  increase their reputation by offering this product to the customers at their convenience</a:t>
            </a:r>
            <a:r>
              <a:rPr lang="en-US" dirty="0"/>
              <a:t>.</a:t>
            </a:r>
          </a:p>
        </p:txBody>
      </p:sp>
    </p:spTree>
    <p:extLst>
      <p:ext uri="{BB962C8B-B14F-4D97-AF65-F5344CB8AC3E}">
        <p14:creationId xmlns:p14="http://schemas.microsoft.com/office/powerpoint/2010/main" val="256064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7772400" cy="1470025"/>
          </a:xfrm>
        </p:spPr>
        <p:txBody>
          <a:bodyPr/>
          <a:lstStyle/>
          <a:p>
            <a:r>
              <a:rPr lang="en-US" b="1" dirty="0"/>
              <a:t>Technology plan</a:t>
            </a:r>
          </a:p>
        </p:txBody>
      </p:sp>
      <p:sp>
        <p:nvSpPr>
          <p:cNvPr id="3" name="Subtitle 2"/>
          <p:cNvSpPr>
            <a:spLocks noGrp="1"/>
          </p:cNvSpPr>
          <p:nvPr>
            <p:ph type="subTitle" idx="1"/>
          </p:nvPr>
        </p:nvSpPr>
        <p:spPr>
          <a:xfrm>
            <a:off x="1371600" y="2362200"/>
            <a:ext cx="6400800" cy="3733800"/>
          </a:xfrm>
        </p:spPr>
        <p:txBody>
          <a:bodyPr>
            <a:noAutofit/>
          </a:bodyPr>
          <a:lstStyle/>
          <a:p>
            <a:pPr marL="457200" indent="-457200" algn="l">
              <a:buFont typeface="Arial" pitchFamily="34" charset="0"/>
              <a:buChar char="•"/>
            </a:pPr>
            <a:r>
              <a:rPr lang="en-US" sz="1600" dirty="0"/>
              <a:t>An effective plan needs to be put in place to ensure  to ensure conformity with the  technological standards.</a:t>
            </a:r>
          </a:p>
          <a:p>
            <a:pPr marL="457200" indent="-457200" algn="l">
              <a:buFont typeface="Arial" pitchFamily="34" charset="0"/>
              <a:buChar char="•"/>
            </a:pPr>
            <a:r>
              <a:rPr lang="en-US" sz="1600" dirty="0"/>
              <a:t>The setting up of an information technology department is important for the business</a:t>
            </a:r>
          </a:p>
          <a:p>
            <a:pPr marL="457200" indent="-457200" algn="l">
              <a:buFont typeface="Arial" pitchFamily="34" charset="0"/>
              <a:buChar char="•"/>
            </a:pPr>
            <a:r>
              <a:rPr lang="en-US" sz="1600" dirty="0"/>
              <a:t>The technological plan should be easy to  implement</a:t>
            </a:r>
          </a:p>
          <a:p>
            <a:pPr marL="457200" indent="-457200" algn="l">
              <a:buFont typeface="Arial" pitchFamily="34" charset="0"/>
              <a:buChar char="•"/>
            </a:pPr>
            <a:r>
              <a:rPr lang="en-US" sz="1600" dirty="0"/>
              <a:t>The company should run a website to promote its business. </a:t>
            </a:r>
          </a:p>
          <a:p>
            <a:pPr marL="457200" indent="-457200" algn="l">
              <a:buFont typeface="Arial" pitchFamily="34" charset="0"/>
              <a:buChar char="•"/>
            </a:pPr>
            <a:r>
              <a:rPr lang="en-US" sz="1600" dirty="0"/>
              <a:t>Procurement of advanced technological equipment's is key  to the growth of the business.</a:t>
            </a:r>
          </a:p>
        </p:txBody>
      </p:sp>
    </p:spTree>
    <p:extLst>
      <p:ext uri="{BB962C8B-B14F-4D97-AF65-F5344CB8AC3E}">
        <p14:creationId xmlns:p14="http://schemas.microsoft.com/office/powerpoint/2010/main" val="2692163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r>
              <a:rPr lang="en-US" b="1" dirty="0"/>
              <a:t>Marketing plan</a:t>
            </a:r>
          </a:p>
        </p:txBody>
      </p:sp>
      <p:sp>
        <p:nvSpPr>
          <p:cNvPr id="3" name="Subtitle 2"/>
          <p:cNvSpPr>
            <a:spLocks noGrp="1"/>
          </p:cNvSpPr>
          <p:nvPr>
            <p:ph type="subTitle" idx="1"/>
          </p:nvPr>
        </p:nvSpPr>
        <p:spPr>
          <a:xfrm>
            <a:off x="1143000" y="2286000"/>
            <a:ext cx="6400800" cy="4038600"/>
          </a:xfrm>
        </p:spPr>
        <p:txBody>
          <a:bodyPr>
            <a:noAutofit/>
          </a:bodyPr>
          <a:lstStyle/>
          <a:p>
            <a:pPr marL="285750" indent="-285750" algn="l">
              <a:buFont typeface="Arial" pitchFamily="34" charset="0"/>
              <a:buChar char="•"/>
            </a:pPr>
            <a:r>
              <a:rPr lang="en-US" sz="1600" dirty="0"/>
              <a:t>Marketing is very critical for the success of Wal-Mart  in the beef industry.</a:t>
            </a:r>
          </a:p>
          <a:p>
            <a:pPr marL="285750" indent="-285750" algn="l">
              <a:buFont typeface="Arial" pitchFamily="34" charset="0"/>
              <a:buChar char="•"/>
            </a:pPr>
            <a:r>
              <a:rPr lang="en-US" sz="1600" dirty="0"/>
              <a:t>An efficient market plan  is therefore needed for the company.</a:t>
            </a:r>
          </a:p>
          <a:p>
            <a:pPr marL="285750" indent="-285750" algn="l">
              <a:buFont typeface="Arial" pitchFamily="34" charset="0"/>
              <a:buChar char="•"/>
            </a:pPr>
            <a:r>
              <a:rPr lang="en-US" sz="1600" dirty="0"/>
              <a:t>There is need to be  different from other competitors in the business.</a:t>
            </a:r>
          </a:p>
          <a:p>
            <a:pPr marL="285750" indent="-285750" algn="l">
              <a:buFont typeface="Arial" pitchFamily="34" charset="0"/>
              <a:buChar char="•"/>
            </a:pPr>
            <a:r>
              <a:rPr lang="en-US" sz="1600" dirty="0"/>
              <a:t>The marketing plan should involve adding incentives to their products to lure customers. </a:t>
            </a:r>
          </a:p>
          <a:p>
            <a:pPr marL="285750" indent="-285750" algn="l">
              <a:buFont typeface="Arial" pitchFamily="34" charset="0"/>
              <a:buChar char="•"/>
            </a:pPr>
            <a:r>
              <a:rPr lang="en-US" sz="1600" dirty="0"/>
              <a:t>The use of posters and flyers will also assist in informing potential customers</a:t>
            </a:r>
          </a:p>
          <a:p>
            <a:pPr marL="285750" indent="-285750" algn="l">
              <a:buFont typeface="Arial" pitchFamily="34" charset="0"/>
              <a:buChar char="•"/>
            </a:pPr>
            <a:r>
              <a:rPr lang="en-US" sz="1600" dirty="0"/>
              <a:t>The marketing plan will also involve targeting the customers that normally visit the hypermarkets. </a:t>
            </a:r>
          </a:p>
          <a:p>
            <a:pPr marL="285750" indent="-285750" algn="l">
              <a:buFont typeface="Arial" pitchFamily="34" charset="0"/>
              <a:buChar char="•"/>
            </a:pPr>
            <a:endParaRPr lang="en-US" sz="1600" dirty="0"/>
          </a:p>
        </p:txBody>
      </p:sp>
    </p:spTree>
    <p:extLst>
      <p:ext uri="{BB962C8B-B14F-4D97-AF65-F5344CB8AC3E}">
        <p14:creationId xmlns:p14="http://schemas.microsoft.com/office/powerpoint/2010/main" val="2742901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b="1" dirty="0"/>
              <a:t>Financial plan</a:t>
            </a:r>
          </a:p>
        </p:txBody>
      </p:sp>
      <p:sp>
        <p:nvSpPr>
          <p:cNvPr id="3" name="Subtitle 2"/>
          <p:cNvSpPr>
            <a:spLocks noGrp="1"/>
          </p:cNvSpPr>
          <p:nvPr>
            <p:ph type="subTitle" idx="1"/>
          </p:nvPr>
        </p:nvSpPr>
        <p:spPr>
          <a:xfrm>
            <a:off x="1295400" y="2133600"/>
            <a:ext cx="6400800" cy="3886200"/>
          </a:xfrm>
        </p:spPr>
        <p:txBody>
          <a:bodyPr>
            <a:noAutofit/>
          </a:bodyPr>
          <a:lstStyle/>
          <a:p>
            <a:pPr marL="285750" indent="-285750" algn="l">
              <a:buFont typeface="Arial" pitchFamily="34" charset="0"/>
              <a:buChar char="•"/>
            </a:pPr>
            <a:r>
              <a:rPr lang="en-US" sz="1600" dirty="0"/>
              <a:t>Finance is critical  in ensuring that the company is able to  fully run its operations.</a:t>
            </a:r>
          </a:p>
          <a:p>
            <a:pPr marL="285750" indent="-285750" algn="l">
              <a:buFont typeface="Arial" pitchFamily="34" charset="0"/>
              <a:buChar char="•"/>
            </a:pPr>
            <a:r>
              <a:rPr lang="en-US" sz="1600" dirty="0"/>
              <a:t>The company has adequate resources since they have been in operation for a long time.</a:t>
            </a:r>
          </a:p>
          <a:p>
            <a:pPr marL="285750" indent="-285750" algn="l">
              <a:buFont typeface="Arial" pitchFamily="34" charset="0"/>
              <a:buChar char="•"/>
            </a:pPr>
            <a:r>
              <a:rPr lang="en-US" sz="1600" dirty="0"/>
              <a:t>They  can divert some of its resources  that may be in excess in starting up the beef company.</a:t>
            </a:r>
          </a:p>
          <a:p>
            <a:pPr marL="285750" indent="-285750" algn="l">
              <a:buFont typeface="Arial" pitchFamily="34" charset="0"/>
              <a:buChar char="•"/>
            </a:pPr>
            <a:r>
              <a:rPr lang="en-US" sz="1600" dirty="0"/>
              <a:t>The company may also use external funding to cover some of their expenses if need be.</a:t>
            </a:r>
          </a:p>
          <a:p>
            <a:pPr marL="285750" indent="-285750" algn="l">
              <a:buFont typeface="Arial" pitchFamily="34" charset="0"/>
              <a:buChar char="•"/>
            </a:pPr>
            <a:r>
              <a:rPr lang="en-US" sz="1600" dirty="0"/>
              <a:t>The plan should analyze the funds invested and the likely returns to be achieved.</a:t>
            </a:r>
          </a:p>
          <a:p>
            <a:pPr marL="285750" indent="-285750" algn="l">
              <a:buFont typeface="Arial" pitchFamily="34" charset="0"/>
              <a:buChar char="•"/>
            </a:pPr>
            <a:r>
              <a:rPr lang="en-US" sz="1600" dirty="0"/>
              <a:t>The financial plan needs to cover the costs that will be incurred in setting up the business.</a:t>
            </a:r>
          </a:p>
        </p:txBody>
      </p:sp>
    </p:spTree>
    <p:extLst>
      <p:ext uri="{BB962C8B-B14F-4D97-AF65-F5344CB8AC3E}">
        <p14:creationId xmlns:p14="http://schemas.microsoft.com/office/powerpoint/2010/main" val="3184072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1470025"/>
          </a:xfrm>
        </p:spPr>
        <p:txBody>
          <a:bodyPr/>
          <a:lstStyle/>
          <a:p>
            <a:r>
              <a:rPr lang="en-US" b="1" dirty="0"/>
              <a:t>Production plan</a:t>
            </a:r>
          </a:p>
        </p:txBody>
      </p:sp>
      <p:sp>
        <p:nvSpPr>
          <p:cNvPr id="3" name="Subtitle 2"/>
          <p:cNvSpPr>
            <a:spLocks noGrp="1"/>
          </p:cNvSpPr>
          <p:nvPr>
            <p:ph type="subTitle" idx="1"/>
          </p:nvPr>
        </p:nvSpPr>
        <p:spPr>
          <a:xfrm>
            <a:off x="1371600" y="2057400"/>
            <a:ext cx="6400800" cy="4343400"/>
          </a:xfrm>
        </p:spPr>
        <p:txBody>
          <a:bodyPr>
            <a:noAutofit/>
          </a:bodyPr>
          <a:lstStyle/>
          <a:p>
            <a:pPr marL="285750" indent="-285750">
              <a:buFont typeface="Arial" pitchFamily="34" charset="0"/>
              <a:buChar char="•"/>
            </a:pPr>
            <a:r>
              <a:rPr lang="en-US" sz="1600" dirty="0"/>
              <a:t>The utilization of the available resources to serve different aspects of the business is key for the company success. </a:t>
            </a:r>
          </a:p>
          <a:p>
            <a:pPr marL="285750" indent="-285750">
              <a:buFont typeface="Arial" pitchFamily="34" charset="0"/>
              <a:buChar char="•"/>
            </a:pPr>
            <a:r>
              <a:rPr lang="en-US" sz="1600" dirty="0"/>
              <a:t>The production plan here will include the setting up of a series of events that will be critical in the delivery of the beef cuts. </a:t>
            </a:r>
          </a:p>
          <a:p>
            <a:pPr marL="285750" indent="-285750">
              <a:buFont typeface="Arial" pitchFamily="34" charset="0"/>
              <a:buChar char="•"/>
            </a:pPr>
            <a:r>
              <a:rPr lang="en-US" sz="1600" dirty="0"/>
              <a:t>The company will need to draw up a demand forecast to determine the amount of products to produce</a:t>
            </a:r>
          </a:p>
          <a:p>
            <a:pPr marL="285750" indent="-285750">
              <a:buFont typeface="Arial" pitchFamily="34" charset="0"/>
              <a:buChar char="•"/>
            </a:pPr>
            <a:r>
              <a:rPr lang="en-US" sz="1600" dirty="0"/>
              <a:t> A production schedule will also be key  in influencing how the production is carried out.</a:t>
            </a:r>
          </a:p>
          <a:p>
            <a:pPr marL="285750" indent="-285750">
              <a:buFont typeface="Arial" pitchFamily="34" charset="0"/>
              <a:buChar char="•"/>
            </a:pPr>
            <a:r>
              <a:rPr lang="en-US" sz="1600" dirty="0"/>
              <a:t> The plan  of the company should also include a control system to  monitor and check on the production.</a:t>
            </a:r>
          </a:p>
          <a:p>
            <a:pPr marL="285750" indent="-285750">
              <a:buFont typeface="Arial" pitchFamily="34" charset="0"/>
              <a:buChar char="•"/>
            </a:pPr>
            <a:r>
              <a:rPr lang="en-US" sz="1600" dirty="0"/>
              <a:t>Ana evaluation  system will also be established in order to identify the weak areas and offer solutions.</a:t>
            </a:r>
          </a:p>
        </p:txBody>
      </p:sp>
    </p:spTree>
    <p:extLst>
      <p:ext uri="{BB962C8B-B14F-4D97-AF65-F5344CB8AC3E}">
        <p14:creationId xmlns:p14="http://schemas.microsoft.com/office/powerpoint/2010/main" val="90762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14400"/>
            <a:ext cx="7772400" cy="1470025"/>
          </a:xfrm>
        </p:spPr>
        <p:txBody>
          <a:bodyPr/>
          <a:lstStyle/>
          <a:p>
            <a:r>
              <a:rPr lang="en-US" b="1" dirty="0"/>
              <a:t>Organizational plan</a:t>
            </a:r>
          </a:p>
        </p:txBody>
      </p:sp>
      <p:sp>
        <p:nvSpPr>
          <p:cNvPr id="3" name="Subtitle 2"/>
          <p:cNvSpPr>
            <a:spLocks noGrp="1"/>
          </p:cNvSpPr>
          <p:nvPr>
            <p:ph type="subTitle" idx="1"/>
          </p:nvPr>
        </p:nvSpPr>
        <p:spPr>
          <a:xfrm>
            <a:off x="1371600" y="2590800"/>
            <a:ext cx="6400800" cy="3886200"/>
          </a:xfrm>
        </p:spPr>
        <p:txBody>
          <a:bodyPr>
            <a:noAutofit/>
          </a:bodyPr>
          <a:lstStyle/>
          <a:p>
            <a:pPr marL="457200" indent="-457200" algn="l">
              <a:buFont typeface="Arial" pitchFamily="34" charset="0"/>
              <a:buChar char="•"/>
            </a:pPr>
            <a:r>
              <a:rPr lang="en-US" sz="1600" dirty="0"/>
              <a:t>Organizational plan is  a critical part of the business plan.</a:t>
            </a:r>
          </a:p>
          <a:p>
            <a:pPr marL="457200" indent="-457200" algn="l">
              <a:buFont typeface="Arial" pitchFamily="34" charset="0"/>
              <a:buChar char="•"/>
            </a:pPr>
            <a:r>
              <a:rPr lang="en-US" sz="1600" dirty="0"/>
              <a:t>Recruit the right number of staff to handle the services that they will provide. </a:t>
            </a:r>
          </a:p>
          <a:p>
            <a:pPr marL="457200" indent="-457200" algn="l">
              <a:buFont typeface="Arial" pitchFamily="34" charset="0"/>
              <a:buChar char="•"/>
            </a:pPr>
            <a:r>
              <a:rPr lang="en-US" sz="1600" dirty="0"/>
              <a:t>The plan shall include the assigning of each of the duties to particular employees .</a:t>
            </a:r>
          </a:p>
          <a:p>
            <a:pPr marL="457200" indent="-457200" algn="l">
              <a:buFont typeface="Arial" pitchFamily="34" charset="0"/>
              <a:buChar char="•"/>
            </a:pPr>
            <a:r>
              <a:rPr lang="en-US" sz="1600" dirty="0"/>
              <a:t>A proper chain of command will be set up for the company.</a:t>
            </a:r>
          </a:p>
          <a:p>
            <a:pPr marL="457200" indent="-457200" algn="l">
              <a:buFont typeface="Arial" pitchFamily="34" charset="0"/>
              <a:buChar char="•"/>
            </a:pPr>
            <a:r>
              <a:rPr lang="en-US" sz="1600" dirty="0"/>
              <a:t>Allocation of resources  should be done  efficiently across all production units.</a:t>
            </a:r>
          </a:p>
        </p:txBody>
      </p:sp>
    </p:spTree>
    <p:extLst>
      <p:ext uri="{BB962C8B-B14F-4D97-AF65-F5344CB8AC3E}">
        <p14:creationId xmlns:p14="http://schemas.microsoft.com/office/powerpoint/2010/main" val="1066445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772400" cy="1470025"/>
          </a:xfrm>
        </p:spPr>
        <p:txBody>
          <a:bodyPr/>
          <a:lstStyle/>
          <a:p>
            <a:r>
              <a:rPr lang="en-US" b="1" dirty="0"/>
              <a:t>Operations plan</a:t>
            </a:r>
          </a:p>
        </p:txBody>
      </p:sp>
      <p:sp>
        <p:nvSpPr>
          <p:cNvPr id="3" name="Subtitle 2"/>
          <p:cNvSpPr>
            <a:spLocks noGrp="1"/>
          </p:cNvSpPr>
          <p:nvPr>
            <p:ph type="subTitle" idx="1"/>
          </p:nvPr>
        </p:nvSpPr>
        <p:spPr>
          <a:xfrm>
            <a:off x="1447800" y="2667000"/>
            <a:ext cx="6400800" cy="4038600"/>
          </a:xfrm>
        </p:spPr>
        <p:txBody>
          <a:bodyPr>
            <a:noAutofit/>
          </a:bodyPr>
          <a:lstStyle/>
          <a:p>
            <a:pPr marL="285750" indent="-285750" algn="l">
              <a:buFont typeface="Arial" pitchFamily="34" charset="0"/>
              <a:buChar char="•"/>
            </a:pPr>
            <a:r>
              <a:rPr lang="en-US" sz="1600" dirty="0"/>
              <a:t>Operations involve the  running of all activities of the company.</a:t>
            </a:r>
          </a:p>
          <a:p>
            <a:pPr marL="285750" indent="-285750" algn="l">
              <a:buFont typeface="Arial" pitchFamily="34" charset="0"/>
              <a:buChar char="•"/>
            </a:pPr>
            <a:r>
              <a:rPr lang="en-US" sz="1600" dirty="0"/>
              <a:t>An operation plan provides a guide for the undertaking of the company activities.</a:t>
            </a:r>
          </a:p>
          <a:p>
            <a:pPr marL="285750" indent="-285750" algn="l">
              <a:buFont typeface="Arial" pitchFamily="34" charset="0"/>
              <a:buChar char="•"/>
            </a:pPr>
            <a:r>
              <a:rPr lang="en-US" sz="1600" dirty="0"/>
              <a:t>The various activities and responsibilities required are incorporated in the plan to ensure efficiency .</a:t>
            </a:r>
          </a:p>
          <a:p>
            <a:pPr marL="285750" indent="-285750" algn="l">
              <a:buFont typeface="Arial" pitchFamily="34" charset="0"/>
              <a:buChar char="•"/>
            </a:pPr>
            <a:r>
              <a:rPr lang="en-US" sz="1600" dirty="0"/>
              <a:t>They company needs to set up quality standard policies that will guide them in refuting competition..</a:t>
            </a:r>
          </a:p>
          <a:p>
            <a:pPr marL="285750" indent="-285750" algn="l">
              <a:buFont typeface="Arial" pitchFamily="34" charset="0"/>
              <a:buChar char="•"/>
            </a:pPr>
            <a:r>
              <a:rPr lang="en-US" sz="1600" dirty="0"/>
              <a:t> A risk management plan will be essential for the company to understand its challenges.</a:t>
            </a:r>
          </a:p>
          <a:p>
            <a:pPr marL="285750" indent="-285750" algn="l">
              <a:buFont typeface="Arial" pitchFamily="34" charset="0"/>
              <a:buChar char="•"/>
            </a:pPr>
            <a:r>
              <a:rPr lang="en-US" sz="1600" dirty="0"/>
              <a:t> Key targets and performance indicators tare important for measuring the performance of the company.</a:t>
            </a:r>
          </a:p>
        </p:txBody>
      </p:sp>
    </p:spTree>
    <p:extLst>
      <p:ext uri="{BB962C8B-B14F-4D97-AF65-F5344CB8AC3E}">
        <p14:creationId xmlns:p14="http://schemas.microsoft.com/office/powerpoint/2010/main" val="701897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143000"/>
            <a:ext cx="7772400" cy="1470025"/>
          </a:xfrm>
        </p:spPr>
        <p:txBody>
          <a:bodyPr/>
          <a:lstStyle/>
          <a:p>
            <a:r>
              <a:rPr lang="en-US" b="1" dirty="0"/>
              <a:t>Conclusion</a:t>
            </a:r>
          </a:p>
        </p:txBody>
      </p:sp>
      <p:sp>
        <p:nvSpPr>
          <p:cNvPr id="3" name="Subtitle 2"/>
          <p:cNvSpPr>
            <a:spLocks noGrp="1"/>
          </p:cNvSpPr>
          <p:nvPr>
            <p:ph type="subTitle" idx="1"/>
          </p:nvPr>
        </p:nvSpPr>
        <p:spPr>
          <a:xfrm>
            <a:off x="1447800" y="2895600"/>
            <a:ext cx="6400800" cy="2819400"/>
          </a:xfrm>
        </p:spPr>
        <p:txBody>
          <a:bodyPr>
            <a:noAutofit/>
          </a:bodyPr>
          <a:lstStyle/>
          <a:p>
            <a:pPr marL="457200" indent="-457200" algn="l">
              <a:buFont typeface="Arial" pitchFamily="34" charset="0"/>
              <a:buChar char="•"/>
            </a:pPr>
            <a:r>
              <a:rPr lang="en-US" sz="1600" dirty="0"/>
              <a:t>The process of venturing into a new market is not an easy one and therefore there needs to be a lot of proper planning to ensure its success. There are several players in the beef market and thus it is important to set up one business plan in a manner that will set it apart from the competitors.</a:t>
            </a:r>
          </a:p>
          <a:p>
            <a:pPr marL="457200" indent="-457200" algn="l">
              <a:buFont typeface="Arial" pitchFamily="34" charset="0"/>
              <a:buChar char="•"/>
            </a:pPr>
            <a:r>
              <a:rPr lang="en-US" sz="1600" dirty="0"/>
              <a:t> Wal-Mart  as an already established company is therefore in a good position to be successful due to the number of resources that it has. They therefore need to observe some of the outlined plans in order for them to be efficient and to provide the customers with quality products.</a:t>
            </a:r>
          </a:p>
          <a:p>
            <a:pPr algn="l"/>
            <a:endParaRPr lang="en-US" sz="1600" dirty="0"/>
          </a:p>
        </p:txBody>
      </p:sp>
    </p:spTree>
    <p:extLst>
      <p:ext uri="{BB962C8B-B14F-4D97-AF65-F5344CB8AC3E}">
        <p14:creationId xmlns:p14="http://schemas.microsoft.com/office/powerpoint/2010/main" val="2784842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r>
              <a:rPr lang="en-US" b="1" dirty="0"/>
              <a:t>References</a:t>
            </a:r>
          </a:p>
        </p:txBody>
      </p:sp>
      <p:sp>
        <p:nvSpPr>
          <p:cNvPr id="3" name="Subtitle 2"/>
          <p:cNvSpPr>
            <a:spLocks noGrp="1"/>
          </p:cNvSpPr>
          <p:nvPr>
            <p:ph type="subTitle" idx="1"/>
          </p:nvPr>
        </p:nvSpPr>
        <p:spPr>
          <a:xfrm>
            <a:off x="1219200" y="1981200"/>
            <a:ext cx="6400800" cy="4495800"/>
          </a:xfrm>
        </p:spPr>
        <p:txBody>
          <a:bodyPr>
            <a:normAutofit fontScale="92500" lnSpcReduction="20000"/>
          </a:bodyPr>
          <a:lstStyle/>
          <a:p>
            <a:r>
              <a:rPr lang="en-US" dirty="0"/>
              <a:t>Dale, B. (2019). One Shot Pub: A Business Plan.</a:t>
            </a:r>
          </a:p>
          <a:p>
            <a:r>
              <a:rPr lang="en-US" dirty="0" err="1"/>
              <a:t>Dintenfass</a:t>
            </a:r>
            <a:r>
              <a:rPr lang="en-US" dirty="0"/>
              <a:t>, K., </a:t>
            </a:r>
            <a:r>
              <a:rPr lang="en-US" dirty="0" err="1"/>
              <a:t>Grigg</a:t>
            </a:r>
            <a:r>
              <a:rPr lang="en-US" dirty="0"/>
              <a:t>, D. M., Jones-McFadden, A. C., Connolly, J. F., Terrill, C., </a:t>
            </a:r>
            <a:r>
              <a:rPr lang="en-US" dirty="0" err="1"/>
              <a:t>Bahri</a:t>
            </a:r>
            <a:r>
              <a:rPr lang="en-US" dirty="0"/>
              <a:t>, S., ... &amp; </a:t>
            </a:r>
            <a:r>
              <a:rPr lang="en-US" dirty="0" err="1"/>
              <a:t>Patnaik</a:t>
            </a:r>
            <a:r>
              <a:rPr lang="en-US" dirty="0"/>
              <a:t>, M. S. S. (2016). </a:t>
            </a:r>
            <a:r>
              <a:rPr lang="en-US" i="1" dirty="0"/>
              <a:t>U.S. Patent Application No. 14/723,340</a:t>
            </a:r>
            <a:r>
              <a:rPr lang="en-US" dirty="0"/>
              <a:t>.</a:t>
            </a:r>
          </a:p>
          <a:p>
            <a:r>
              <a:rPr lang="en-US" dirty="0"/>
              <a:t>Fernandez, S., &amp; Rainey, H. G. (2017). Managing successful organizational change in the public sector. In </a:t>
            </a:r>
            <a:r>
              <a:rPr lang="en-US" i="1" dirty="0"/>
              <a:t>Debating Public Administration</a:t>
            </a:r>
            <a:r>
              <a:rPr lang="en-US" dirty="0"/>
              <a:t> (pp. 7-26). </a:t>
            </a:r>
            <a:r>
              <a:rPr lang="en-US" dirty="0" err="1"/>
              <a:t>Routledge</a:t>
            </a:r>
            <a:r>
              <a:rPr lang="en-US" dirty="0"/>
              <a:t>.</a:t>
            </a:r>
          </a:p>
          <a:p>
            <a:r>
              <a:rPr lang="en-US" dirty="0"/>
              <a:t>Flores, D., Horton, Z., Jones, K., Mouton, L., &amp; Rios, D. (2017). TEAM MARKETING PLAN.</a:t>
            </a:r>
          </a:p>
          <a:p>
            <a:r>
              <a:rPr lang="en-US" dirty="0" err="1"/>
              <a:t>García</a:t>
            </a:r>
            <a:r>
              <a:rPr lang="en-US" dirty="0"/>
              <a:t>-Ramos, C., &amp; </a:t>
            </a:r>
            <a:r>
              <a:rPr lang="en-US" dirty="0" err="1"/>
              <a:t>Martínez-Campillo</a:t>
            </a:r>
            <a:r>
              <a:rPr lang="en-US" dirty="0"/>
              <a:t>, A. (2017). The Service-Learning methodology applied to Operations Management: From the Operations Plan to business start up. </a:t>
            </a:r>
            <a:r>
              <a:rPr lang="en-US" i="1" dirty="0"/>
              <a:t>Working Papers on Operations Management</a:t>
            </a:r>
            <a:r>
              <a:rPr lang="en-US" dirty="0"/>
              <a:t>, </a:t>
            </a:r>
            <a:r>
              <a:rPr lang="en-US" i="1" dirty="0"/>
              <a:t>8</a:t>
            </a:r>
            <a:r>
              <a:rPr lang="en-US" dirty="0"/>
              <a:t>(SP), 171-176.</a:t>
            </a:r>
          </a:p>
          <a:p>
            <a:r>
              <a:rPr lang="en-US" dirty="0" err="1"/>
              <a:t>Rewers</a:t>
            </a:r>
            <a:r>
              <a:rPr lang="en-US" dirty="0"/>
              <a:t>, P., </a:t>
            </a:r>
            <a:r>
              <a:rPr lang="en-US" dirty="0" err="1"/>
              <a:t>Trojanowska</a:t>
            </a:r>
            <a:r>
              <a:rPr lang="en-US" dirty="0"/>
              <a:t>, J., </a:t>
            </a:r>
            <a:r>
              <a:rPr lang="en-US" dirty="0" err="1"/>
              <a:t>Diakun</a:t>
            </a:r>
            <a:r>
              <a:rPr lang="en-US" dirty="0"/>
              <a:t>, J., Rocha, A., &amp; Reis, L. P. (2018). A study of priority rules for a </a:t>
            </a:r>
            <a:r>
              <a:rPr lang="en-US" dirty="0" err="1"/>
              <a:t>levelled</a:t>
            </a:r>
            <a:r>
              <a:rPr lang="en-US" dirty="0"/>
              <a:t> production plan. In </a:t>
            </a:r>
            <a:r>
              <a:rPr lang="en-US" i="1" dirty="0"/>
              <a:t>Advances in Manufacturing</a:t>
            </a:r>
            <a:r>
              <a:rPr lang="en-US" dirty="0"/>
              <a:t> (pp. 111-120). Springer, Cham.</a:t>
            </a:r>
          </a:p>
          <a:p>
            <a:endParaRPr lang="en-US" dirty="0"/>
          </a:p>
        </p:txBody>
      </p:sp>
    </p:spTree>
    <p:extLst>
      <p:ext uri="{BB962C8B-B14F-4D97-AF65-F5344CB8AC3E}">
        <p14:creationId xmlns:p14="http://schemas.microsoft.com/office/powerpoint/2010/main" val="309369136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453</TotalTime>
  <Words>2492</Words>
  <Application>Microsoft Office PowerPoint</Application>
  <PresentationFormat>On-screen Show (4:3)</PresentationFormat>
  <Paragraphs>95</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Wisp</vt:lpstr>
      <vt:lpstr>BUSINESS PLAN FOR WAL-MART</vt:lpstr>
      <vt:lpstr>Introduction</vt:lpstr>
      <vt:lpstr>Description of the business</vt:lpstr>
      <vt:lpstr>Description of the industry</vt:lpstr>
      <vt:lpstr>Technology plan</vt:lpstr>
      <vt:lpstr>Marketing plan</vt:lpstr>
      <vt:lpstr>Financial plan</vt:lpstr>
      <vt:lpstr>Production plan</vt:lpstr>
      <vt:lpstr>Organizational plan</vt:lpstr>
      <vt:lpstr>Operations plan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plan   Name: Institution: Date:</dc:title>
  <dc:creator>Acer</dc:creator>
  <cp:lastModifiedBy>ANTONY OUMA</cp:lastModifiedBy>
  <cp:revision>56</cp:revision>
  <dcterms:created xsi:type="dcterms:W3CDTF">2019-09-03T07:07:00Z</dcterms:created>
  <dcterms:modified xsi:type="dcterms:W3CDTF">2019-09-03T22:04:33Z</dcterms:modified>
</cp:coreProperties>
</file>